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0" r:id="rId5"/>
    <p:sldId id="257" r:id="rId6"/>
    <p:sldId id="263" r:id="rId7"/>
    <p:sldId id="261" r:id="rId8"/>
    <p:sldId id="273" r:id="rId9"/>
    <p:sldId id="272" r:id="rId10"/>
    <p:sldId id="256" r:id="rId11"/>
    <p:sldId id="274" r:id="rId12"/>
    <p:sldId id="267" r:id="rId13"/>
    <p:sldId id="260" r:id="rId14"/>
    <p:sldId id="264" r:id="rId15"/>
    <p:sldId id="26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4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5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3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7A90-CE05-47CC-B9E7-79AB1C4F510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F3C9-E470-487C-B994-729C70BA2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vinfo.fr/sante/alimentation/forte-hausse-de-l-obesite-chez-les-adolescents_3594199.html" TargetMode="External"/><Relationship Id="rId2" Type="http://schemas.openxmlformats.org/officeDocument/2006/relationships/hyperlink" Target="https://www.francetvinfo.fr/sante/alimentation/un-quart-des-adolescents-francais-en-surcharge-ponderale-ou-obeses_3593107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jour1actu.com/" TargetMode="External"/><Relationship Id="rId2" Type="http://schemas.openxmlformats.org/officeDocument/2006/relationships/hyperlink" Target="https://www.caminteress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marmiton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monde.fr/religions/video/2017/03/16/comprendre-la-laicite-en-france-en-trois-minutes_5095583_165313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tu.orange.fr/france/videos/chasse-croise-estival-longue-est-la-route-des-vacances-CNT0000019nsWB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7673"/>
            <a:ext cx="9144000" cy="129653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Des aspects </a:t>
            </a:r>
            <a:r>
              <a:rPr lang="en-GB" sz="4000" dirty="0" err="1" smtClean="0"/>
              <a:t>culturels</a:t>
            </a:r>
            <a:r>
              <a:rPr lang="en-GB" sz="4000" dirty="0" smtClean="0"/>
              <a:t> et </a:t>
            </a:r>
            <a:r>
              <a:rPr lang="en-GB" sz="4000" dirty="0" err="1" smtClean="0"/>
              <a:t>sociétaux</a:t>
            </a:r>
            <a:r>
              <a:rPr lang="en-GB" sz="4000" dirty="0" smtClean="0"/>
              <a:t> </a:t>
            </a:r>
            <a:r>
              <a:rPr lang="en-GB" sz="4000" dirty="0" err="1" smtClean="0"/>
              <a:t>français</a:t>
            </a:r>
            <a:r>
              <a:rPr lang="en-GB" sz="4000" dirty="0" smtClean="0"/>
              <a:t> et </a:t>
            </a:r>
            <a:r>
              <a:rPr lang="en-GB" sz="4000" dirty="0" err="1" smtClean="0"/>
              <a:t>francophones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-&gt; knowledge / discovery</a:t>
            </a:r>
          </a:p>
          <a:p>
            <a:pPr algn="l"/>
            <a:r>
              <a:rPr lang="en-GB" dirty="0" smtClean="0"/>
              <a:t>-&gt; understanding and appreciation of cultural differences</a:t>
            </a:r>
          </a:p>
          <a:p>
            <a:pPr algn="l"/>
            <a:r>
              <a:rPr lang="en-GB" dirty="0" smtClean="0"/>
              <a:t>-&gt; language skills / improving understanding and fluency</a:t>
            </a:r>
          </a:p>
        </p:txBody>
      </p:sp>
    </p:spTree>
    <p:extLst>
      <p:ext uri="{BB962C8B-B14F-4D97-AF65-F5344CB8AC3E}">
        <p14:creationId xmlns:p14="http://schemas.microsoft.com/office/powerpoint/2010/main" val="3838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4490"/>
            <a:ext cx="9144000" cy="1187355"/>
          </a:xfrm>
        </p:spPr>
        <p:txBody>
          <a:bodyPr>
            <a:normAutofit fontScale="90000"/>
          </a:bodyPr>
          <a:lstStyle/>
          <a:p>
            <a:r>
              <a:rPr lang="fr-HT" dirty="0" smtClean="0"/>
              <a:t>L’obésité grandissante en France</a:t>
            </a:r>
            <a:endParaRPr lang="fr-H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012" y="2129050"/>
            <a:ext cx="11668836" cy="3374409"/>
          </a:xfrm>
        </p:spPr>
        <p:txBody>
          <a:bodyPr>
            <a:noAutofit/>
          </a:bodyPr>
          <a:lstStyle/>
          <a:p>
            <a:pPr algn="l" fontAlgn="base"/>
            <a:r>
              <a:rPr lang="en-GB" sz="1600" b="1" dirty="0"/>
              <a:t>Watch this short news channel report and answers the following questions in English:</a:t>
            </a:r>
          </a:p>
          <a:p>
            <a:pPr marL="342900" lvl="0" indent="-342900" algn="l" fontAlgn="base">
              <a:buFont typeface="+mj-lt"/>
              <a:buAutoNum type="arabicPeriod"/>
            </a:pPr>
            <a:r>
              <a:rPr lang="en-GB" sz="1600" dirty="0"/>
              <a:t>What’s </a:t>
            </a:r>
            <a:r>
              <a:rPr lang="en-GB" sz="1600" dirty="0" smtClean="0"/>
              <a:t>the </a:t>
            </a:r>
            <a:r>
              <a:rPr lang="en-GB" sz="1600" dirty="0"/>
              <a:t>rate of increase of obesity amongst youngsters </a:t>
            </a:r>
            <a:r>
              <a:rPr lang="en-GB" sz="1600" dirty="0" smtClean="0"/>
              <a:t>been like since </a:t>
            </a:r>
            <a:r>
              <a:rPr lang="en-GB" sz="1600" dirty="0"/>
              <a:t>2011?</a:t>
            </a:r>
          </a:p>
          <a:p>
            <a:pPr marL="342900" lvl="0" indent="-342900" algn="l" fontAlgn="base">
              <a:buFont typeface="+mj-lt"/>
              <a:buAutoNum type="arabicPeriod"/>
            </a:pPr>
            <a:r>
              <a:rPr lang="en-GB" sz="1600" dirty="0"/>
              <a:t>What reasons is the Health Specialist interviewed giving for why teenagers are becoming obese?</a:t>
            </a:r>
          </a:p>
          <a:p>
            <a:pPr marL="342900" lvl="0" indent="-342900" algn="l" fontAlgn="base">
              <a:buFont typeface="+mj-lt"/>
              <a:buAutoNum type="arabicPeriod"/>
            </a:pPr>
            <a:r>
              <a:rPr lang="en-GB" sz="1600" dirty="0"/>
              <a:t>What type of families are more likely to manage </a:t>
            </a:r>
            <a:r>
              <a:rPr lang="en-GB" sz="1600" u="sng" dirty="0"/>
              <a:t>not</a:t>
            </a:r>
            <a:r>
              <a:rPr lang="en-GB" sz="1600" dirty="0"/>
              <a:t> to become obese?</a:t>
            </a:r>
          </a:p>
          <a:p>
            <a:pPr marL="342900" lvl="0" indent="-342900" algn="l" fontAlgn="base">
              <a:buFont typeface="+mj-lt"/>
              <a:buAutoNum type="arabicPeriod"/>
            </a:pPr>
            <a:r>
              <a:rPr lang="en-GB" sz="1600" dirty="0"/>
              <a:t>Which of young boys / girls are becoming heavier more quickly?</a:t>
            </a:r>
          </a:p>
          <a:p>
            <a:pPr algn="l" fontAlgn="base"/>
            <a:r>
              <a:rPr lang="en-GB" sz="1600" dirty="0"/>
              <a:t>(summary of this France Info report : </a:t>
            </a:r>
            <a:r>
              <a:rPr lang="fr-FR" sz="1600" dirty="0"/>
              <a:t>La taille des adolescents continue de s'arrondir. Une étude menée entre 2016 et 2017 par des médecins et infirmiers scolaires montre que 18 % d'entre eux sont en surcharge pondérale. 5 % sont obèses, soit 50 % de plus qu'en 2011. Les facteurs principaux constatés sont les mauvaises habitudes alimentaires et la sédentarité. Téléphones portables, télévisions, tablettes… les jeunes sont de plus en plus statiques devant leurs écrans.  </a:t>
            </a:r>
            <a:endParaRPr lang="en-GB" sz="1600" dirty="0"/>
          </a:p>
          <a:p>
            <a:pPr algn="l" fontAlgn="base"/>
            <a:r>
              <a:rPr lang="fr-FR" sz="1600" b="1" dirty="0"/>
              <a:t>La classe sociale joue un rôle </a:t>
            </a:r>
            <a:endParaRPr lang="en-GB" sz="1600" dirty="0"/>
          </a:p>
          <a:p>
            <a:pPr algn="l" fontAlgn="base"/>
            <a:r>
              <a:rPr lang="fr-FR" sz="1600" dirty="0"/>
              <a:t>La moitié déclare passer en moyenne 3,5 heures dessus dans la semaine, 6 heures le week-end. "</a:t>
            </a:r>
            <a:r>
              <a:rPr lang="fr-FR" sz="1600" i="1" dirty="0"/>
              <a:t>Très souvent, ils ne font plus de vrais repas, c'est-à-dire qu'ils vont prendre un plat et puis c'est tout. Ils auront faim dans l'après-midi, ils iront acheter une barre sucrée, manger du chocolat</a:t>
            </a:r>
            <a:r>
              <a:rPr lang="fr-FR" sz="1600" dirty="0"/>
              <a:t> (...) </a:t>
            </a:r>
            <a:r>
              <a:rPr lang="fr-FR" sz="1600" i="1" dirty="0"/>
              <a:t>S'ils ont un repas suffisamment complet, ils pourront arriver à ne pas grignoter entre les repas</a:t>
            </a:r>
            <a:r>
              <a:rPr lang="fr-FR" sz="1600" dirty="0"/>
              <a:t>", explique Patrick </a:t>
            </a:r>
            <a:r>
              <a:rPr lang="fr-FR" sz="1600" dirty="0" err="1"/>
              <a:t>Serog</a:t>
            </a:r>
            <a:r>
              <a:rPr lang="fr-FR" sz="1600" dirty="0"/>
              <a:t>, nutritionniste. </a:t>
            </a:r>
            <a:r>
              <a:rPr lang="fr-FR" sz="1600" u="sng" dirty="0">
                <a:hlinkClick r:id="rId2"/>
              </a:rPr>
              <a:t>Mais manger équilibré</a:t>
            </a:r>
            <a:r>
              <a:rPr lang="fr-FR" sz="1600" dirty="0"/>
              <a:t> est une exigence plus facile à respecter pour les familles aisées que pour les autres : seulement 2,7 % d'obésité chez les enfants de cadres contre 7,5 % chez les enfants d'ouvriers. Les jeunes filles sont aussi les plus touchées.)</a:t>
            </a:r>
            <a:endParaRPr lang="en-GB" sz="1600" dirty="0"/>
          </a:p>
          <a:p>
            <a:pPr algn="l"/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777922" y="1514059"/>
            <a:ext cx="1098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https://www.francetvinfo.fr/sante/alimentation/forte-hausse-de-l-obesite-chez-les-adolescents_3594199.html#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253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3391"/>
            <a:ext cx="9144000" cy="337440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5385" y="-727469"/>
            <a:ext cx="1676710" cy="3176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11" y="3918679"/>
            <a:ext cx="4679977" cy="2202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53636" cy="356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03" y="3562060"/>
            <a:ext cx="4379206" cy="3183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503" y="-10458"/>
            <a:ext cx="4492903" cy="31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695"/>
          </a:xfrm>
        </p:spPr>
        <p:txBody>
          <a:bodyPr>
            <a:normAutofit fontScale="90000"/>
          </a:bodyPr>
          <a:lstStyle/>
          <a:p>
            <a:pPr algn="ctr"/>
            <a:r>
              <a:rPr lang="fr-ML" sz="3200" b="1" dirty="0" smtClean="0"/>
              <a:t>Fumer : la situation des ados français et la législation française</a:t>
            </a:r>
            <a:endParaRPr lang="fr-M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1421" y="523937"/>
            <a:ext cx="4627518" cy="5570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9534" y="233218"/>
            <a:ext cx="3343275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228489" y="2052844"/>
            <a:ext cx="2469594" cy="34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253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3391"/>
            <a:ext cx="9144000" cy="337440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15217" y="-1115218"/>
            <a:ext cx="6777087" cy="90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9" y="142564"/>
            <a:ext cx="10515600" cy="399150"/>
          </a:xfrm>
        </p:spPr>
        <p:txBody>
          <a:bodyPr>
            <a:noAutofit/>
          </a:bodyPr>
          <a:lstStyle/>
          <a:p>
            <a:r>
              <a:rPr lang="en-GB" sz="2000" dirty="0" smtClean="0"/>
              <a:t>Full text and task on the worksheet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" y="541714"/>
            <a:ext cx="9406151" cy="49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4" y="0"/>
            <a:ext cx="10515600" cy="508332"/>
          </a:xfrm>
        </p:spPr>
        <p:txBody>
          <a:bodyPr>
            <a:noAutofit/>
          </a:bodyPr>
          <a:lstStyle/>
          <a:p>
            <a:r>
              <a:rPr lang="en-GB" sz="2800" dirty="0" smtClean="0"/>
              <a:t>Extra / enrichment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624622"/>
            <a:ext cx="1176437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hlinkClick r:id="rId2"/>
              </a:rPr>
              <a:t>https://www.caminteresse.fr/</a:t>
            </a:r>
            <a:r>
              <a:rPr lang="en-GB" sz="2000" dirty="0" smtClean="0"/>
              <a:t> </a:t>
            </a:r>
            <a:r>
              <a:rPr lang="en-GB" sz="1600" dirty="0" smtClean="0"/>
              <a:t>(French weekly about all sorts)		</a:t>
            </a:r>
            <a:r>
              <a:rPr lang="en-GB" sz="2000" dirty="0" smtClean="0">
                <a:hlinkClick r:id="rId3"/>
              </a:rPr>
              <a:t>https://www.1jour1actu.com/</a:t>
            </a:r>
            <a:r>
              <a:rPr lang="en-GB" sz="2000" dirty="0" smtClean="0"/>
              <a:t> 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65" y="968990"/>
            <a:ext cx="5765558" cy="588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5" y="947315"/>
            <a:ext cx="4230806" cy="5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43" y="52800"/>
            <a:ext cx="10515600" cy="33683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 extra reading texts available on the worksheet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625"/>
            <a:ext cx="5278863" cy="349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5" y="502884"/>
            <a:ext cx="5648752" cy="3301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76" y="4677704"/>
            <a:ext cx="911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if you like baking / cooking </a:t>
            </a:r>
          </a:p>
          <a:p>
            <a:r>
              <a:rPr lang="en-GB" dirty="0"/>
              <a:t> </a:t>
            </a:r>
            <a:r>
              <a:rPr lang="en-GB" dirty="0" smtClean="0"/>
              <a:t>    explore </a:t>
            </a:r>
            <a:r>
              <a:rPr lang="en-GB" dirty="0" smtClean="0">
                <a:hlinkClick r:id="rId4"/>
              </a:rPr>
              <a:t>www.marmiton.fr</a:t>
            </a:r>
            <a:r>
              <a:rPr lang="en-GB" dirty="0" smtClean="0"/>
              <a:t>  :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965" y="4013040"/>
            <a:ext cx="3877454" cy="284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085" y="3966350"/>
            <a:ext cx="3214594" cy="29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38" y="201264"/>
            <a:ext cx="10515600" cy="65345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La </a:t>
            </a:r>
            <a:r>
              <a:rPr lang="en-GB" b="1" dirty="0" err="1" smtClean="0"/>
              <a:t>laïcité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37" y="854722"/>
            <a:ext cx="115130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French </a:t>
            </a:r>
            <a:r>
              <a:rPr lang="fr-FR" sz="2400" dirty="0" err="1"/>
              <a:t>secularism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 smtClean="0"/>
              <a:t>La </a:t>
            </a:r>
            <a:r>
              <a:rPr lang="fr-FR" sz="2400" b="1" dirty="0"/>
              <a:t>laïcité</a:t>
            </a:r>
            <a:r>
              <a:rPr lang="fr-FR" sz="2400" dirty="0"/>
              <a:t> implique la neutralité de l'Etat et impose l'égalité de tous devant la loi sans distinction de religion ou conviction. </a:t>
            </a:r>
            <a:r>
              <a:rPr lang="fr-FR" sz="2400" b="1" dirty="0"/>
              <a:t>La laïcité</a:t>
            </a:r>
            <a:r>
              <a:rPr lang="fr-FR" sz="2400" dirty="0"/>
              <a:t> garantit aux croyants et aux non-croyants le même droit à la liberté d'expression de leurs croyances ou convictions.</a:t>
            </a:r>
          </a:p>
          <a:p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92539" y="4744766"/>
            <a:ext cx="11717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2"/>
              </a:rPr>
              <a:t>https://www.lemonde.fr/religions/video/2017/03/16/comprendre-la-laicite-en-france-en-trois-minutes_5095583_1653130.html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46" y="3617937"/>
            <a:ext cx="6724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9" y="0"/>
            <a:ext cx="10515600" cy="65345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La </a:t>
            </a:r>
            <a:r>
              <a:rPr lang="en-GB" b="1" dirty="0" err="1" smtClean="0"/>
              <a:t>laïcité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2" y="823144"/>
            <a:ext cx="8352999" cy="6054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1478" y="5704764"/>
            <a:ext cx="24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 questions?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6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0123" y="-116034"/>
            <a:ext cx="5999842" cy="764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58244" y="1470175"/>
            <a:ext cx="5999843" cy="4467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1696" y="286603"/>
            <a:ext cx="62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I" b="1" dirty="0" smtClean="0"/>
              <a:t>Lisez les </a:t>
            </a:r>
            <a:r>
              <a:rPr lang="fr-CI" b="1" dirty="0" smtClean="0"/>
              <a:t>2 </a:t>
            </a:r>
            <a:r>
              <a:rPr lang="fr-CI" b="1" dirty="0" smtClean="0"/>
              <a:t>textes</a:t>
            </a:r>
            <a:endParaRPr lang="fr-CI" b="1" dirty="0"/>
          </a:p>
        </p:txBody>
      </p:sp>
    </p:spTree>
    <p:extLst>
      <p:ext uri="{BB962C8B-B14F-4D97-AF65-F5344CB8AC3E}">
        <p14:creationId xmlns:p14="http://schemas.microsoft.com/office/powerpoint/2010/main" val="2300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6" y="340923"/>
            <a:ext cx="9144000" cy="392538"/>
          </a:xfrm>
        </p:spPr>
        <p:txBody>
          <a:bodyPr>
            <a:noAutofit/>
          </a:bodyPr>
          <a:lstStyle/>
          <a:p>
            <a:r>
              <a:rPr lang="en-GB" sz="4400" dirty="0" smtClean="0"/>
              <a:t>Le </a:t>
            </a:r>
            <a:r>
              <a:rPr lang="en-GB" sz="4400" dirty="0" err="1" smtClean="0"/>
              <a:t>langage</a:t>
            </a:r>
            <a:r>
              <a:rPr lang="en-GB" sz="4400" dirty="0" smtClean="0"/>
              <a:t> du </a:t>
            </a:r>
            <a:r>
              <a:rPr lang="en-GB" sz="4400" dirty="0" err="1" smtClean="0"/>
              <a:t>politiquement</a:t>
            </a:r>
            <a:r>
              <a:rPr lang="en-GB" sz="4400" dirty="0" smtClean="0"/>
              <a:t> correct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" y="2439433"/>
            <a:ext cx="3377822" cy="414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728" y="3297613"/>
            <a:ext cx="2443403" cy="3560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84" y="2663313"/>
            <a:ext cx="85753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Match these politically correct phrases with their “normal/everyday” French equivalent: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gros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caissière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sourd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aveugle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vieillesse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invalide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balayeur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- </a:t>
            </a:r>
            <a:r>
              <a:rPr lang="en-GB" dirty="0" err="1" smtClean="0"/>
              <a:t>cancre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532" y="3297613"/>
            <a:ext cx="2788639" cy="3418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660" y="943693"/>
            <a:ext cx="1109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Phénomène</a:t>
            </a:r>
            <a:r>
              <a:rPr lang="en-GB" dirty="0" smtClean="0"/>
              <a:t> </a:t>
            </a:r>
            <a:r>
              <a:rPr lang="en-GB" dirty="0" err="1" smtClean="0"/>
              <a:t>assez</a:t>
            </a:r>
            <a:r>
              <a:rPr lang="en-GB" dirty="0" smtClean="0"/>
              <a:t> recent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Surtout </a:t>
            </a:r>
            <a:r>
              <a:rPr lang="en-GB" dirty="0" err="1" smtClean="0"/>
              <a:t>lié</a:t>
            </a:r>
            <a:r>
              <a:rPr lang="en-GB" dirty="0" smtClean="0"/>
              <a:t> à </a:t>
            </a:r>
            <a:r>
              <a:rPr lang="en-GB" dirty="0" err="1" smtClean="0"/>
              <a:t>certains</a:t>
            </a:r>
            <a:r>
              <a:rPr lang="en-GB" dirty="0" smtClean="0"/>
              <a:t> </a:t>
            </a:r>
            <a:r>
              <a:rPr lang="en-GB" dirty="0" err="1" smtClean="0"/>
              <a:t>domaines</a:t>
            </a:r>
            <a:r>
              <a:rPr lang="en-GB" dirty="0" smtClean="0"/>
              <a:t> </a:t>
            </a:r>
            <a:r>
              <a:rPr lang="en-GB" dirty="0" err="1" smtClean="0"/>
              <a:t>d’activités</a:t>
            </a:r>
            <a:r>
              <a:rPr lang="en-GB" dirty="0" smtClean="0"/>
              <a:t> </a:t>
            </a:r>
            <a:r>
              <a:rPr lang="en-GB" dirty="0" err="1" smtClean="0"/>
              <a:t>comme</a:t>
            </a:r>
            <a:r>
              <a:rPr lang="en-GB" dirty="0" smtClean="0"/>
              <a:t> les arts, </a:t>
            </a:r>
            <a:r>
              <a:rPr lang="en-GB" dirty="0" err="1" smtClean="0"/>
              <a:t>l’école</a:t>
            </a:r>
            <a:r>
              <a:rPr lang="en-GB" dirty="0" smtClean="0"/>
              <a:t>, </a:t>
            </a:r>
            <a:r>
              <a:rPr lang="en-GB" dirty="0" err="1" smtClean="0"/>
              <a:t>l’économie</a:t>
            </a:r>
            <a:r>
              <a:rPr lang="en-GB" dirty="0" smtClean="0"/>
              <a:t>, </a:t>
            </a:r>
            <a:r>
              <a:rPr lang="en-GB" dirty="0" err="1" smtClean="0"/>
              <a:t>l’apparence</a:t>
            </a:r>
            <a:r>
              <a:rPr lang="en-GB" dirty="0" smtClean="0"/>
              <a:t> physique, la </a:t>
            </a:r>
            <a:r>
              <a:rPr lang="en-GB" dirty="0" err="1" smtClean="0"/>
              <a:t>politique</a:t>
            </a:r>
            <a:r>
              <a:rPr lang="en-GB" dirty="0" smtClean="0"/>
              <a:t>, les </a:t>
            </a:r>
            <a:r>
              <a:rPr lang="en-GB" dirty="0" err="1" smtClean="0"/>
              <a:t>médias</a:t>
            </a:r>
            <a:r>
              <a:rPr lang="en-GB" dirty="0" smtClean="0"/>
              <a:t>, le 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1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08954" y="1829977"/>
            <a:ext cx="2954743" cy="6882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89285" y="-1566859"/>
            <a:ext cx="3794079" cy="69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73" y="519303"/>
            <a:ext cx="9144000" cy="392538"/>
          </a:xfrm>
        </p:spPr>
        <p:txBody>
          <a:bodyPr>
            <a:normAutofit fontScale="90000"/>
          </a:bodyPr>
          <a:lstStyle/>
          <a:p>
            <a:r>
              <a:rPr lang="fr-029" dirty="0" smtClean="0"/>
              <a:t>Le chassé-croisé de l’été</a:t>
            </a:r>
            <a:endParaRPr lang="fr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59" y="1187248"/>
            <a:ext cx="9144000" cy="460186"/>
          </a:xfrm>
        </p:spPr>
        <p:txBody>
          <a:bodyPr/>
          <a:lstStyle/>
          <a:p>
            <a:pPr algn="l"/>
            <a:r>
              <a:rPr lang="fr-ML" dirty="0" smtClean="0"/>
              <a:t>Qu’est-ce que cette spécificité très française?</a:t>
            </a:r>
            <a:endParaRPr lang="fr-ML" dirty="0"/>
          </a:p>
        </p:txBody>
      </p:sp>
      <p:sp>
        <p:nvSpPr>
          <p:cNvPr id="8" name="Rectangle 7"/>
          <p:cNvSpPr/>
          <p:nvPr/>
        </p:nvSpPr>
        <p:spPr>
          <a:xfrm>
            <a:off x="382137" y="3105835"/>
            <a:ext cx="11464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https://actu.orange.fr/france/videos/chasse-croise-estival-longue-est-la-route-des-vacances-CNT0000019nsWB.html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1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0270" cy="4913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00" y="5072948"/>
            <a:ext cx="5777000" cy="1667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75" y="3286125"/>
            <a:ext cx="3829050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289377"/>
            <a:ext cx="6387119" cy="1581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56520"/>
            <a:ext cx="6396665" cy="4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80" y="3835020"/>
            <a:ext cx="2137759" cy="265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8207" cy="2941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621" y="2486192"/>
            <a:ext cx="3336379" cy="43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42EDAA85D1846BDA508A28141BC2B" ma:contentTypeVersion="" ma:contentTypeDescription="Create a new document." ma:contentTypeScope="" ma:versionID="770bcb65b00a38b533a5ae73b732dd47">
  <xsd:schema xmlns:xsd="http://www.w3.org/2001/XMLSchema" xmlns:xs="http://www.w3.org/2001/XMLSchema" xmlns:p="http://schemas.microsoft.com/office/2006/metadata/properties" xmlns:ns1="http://schemas.microsoft.com/sharepoint/v3" xmlns:ns2="560e83b5-ecf1-49b5-8df5-efdeba3aea8e" xmlns:ns3="8ffecbdb-44a8-4cbb-adbc-24189428b1e5" xmlns:ns4="243c381b-9e7b-4f3f-9faa-d5f947766a1e" targetNamespace="http://schemas.microsoft.com/office/2006/metadata/properties" ma:root="true" ma:fieldsID="1fbe1ccc4d1c4fb1b91b7c51020147e4" ns1:_="" ns2:_="" ns3:_="" ns4:_="">
    <xsd:import namespace="http://schemas.microsoft.com/sharepoint/v3"/>
    <xsd:import namespace="560e83b5-ecf1-49b5-8df5-efdeba3aea8e"/>
    <xsd:import namespace="8ffecbdb-44a8-4cbb-adbc-24189428b1e5"/>
    <xsd:import namespace="243c381b-9e7b-4f3f-9faa-d5f947766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_Flow_SignoffStatu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e83b5-ecf1-49b5-8df5-efdeba3aea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ecbdb-44a8-4cbb-adbc-24189428b1e5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c381b-9e7b-4f3f-9faa-d5f947766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243c381b-9e7b-4f3f-9faa-d5f947766a1e" xsi:nil="true"/>
    <LastSharedByTime xmlns="8ffecbdb-44a8-4cbb-adbc-24189428b1e5" xsi:nil="true"/>
    <LastSharedByUser xmlns="8ffecbdb-44a8-4cbb-adbc-24189428b1e5" xsi:nil="true"/>
    <SharedWithUsers xmlns="560e83b5-ecf1-49b5-8df5-efdeba3aea8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1E0E2D9-3DB6-4B1F-8C72-F9DE23ADDA98}"/>
</file>

<file path=customXml/itemProps2.xml><?xml version="1.0" encoding="utf-8"?>
<ds:datastoreItem xmlns:ds="http://schemas.openxmlformats.org/officeDocument/2006/customXml" ds:itemID="{4DCCB7B3-7D53-43B9-91A2-F66D4E703FE4}"/>
</file>

<file path=customXml/itemProps3.xml><?xml version="1.0" encoding="utf-8"?>
<ds:datastoreItem xmlns:ds="http://schemas.openxmlformats.org/officeDocument/2006/customXml" ds:itemID="{4ADEFDA6-21BF-4FCA-AD31-F5734F3928D0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334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Des aspects culturels et sociétaux français et francophones</vt:lpstr>
      <vt:lpstr>La laïcité</vt:lpstr>
      <vt:lpstr>La laïcité</vt:lpstr>
      <vt:lpstr>PowerPoint Presentation</vt:lpstr>
      <vt:lpstr>Le langage du politiquement correct</vt:lpstr>
      <vt:lpstr>PowerPoint Presentation</vt:lpstr>
      <vt:lpstr>Le chassé-croisé de l’été</vt:lpstr>
      <vt:lpstr>PowerPoint Presentation</vt:lpstr>
      <vt:lpstr>PowerPoint Presentation</vt:lpstr>
      <vt:lpstr>L’obésité grandissante en France</vt:lpstr>
      <vt:lpstr>PowerPoint Presentation</vt:lpstr>
      <vt:lpstr>Fumer : la situation des ados français et la législation française</vt:lpstr>
      <vt:lpstr>PowerPoint Presentation</vt:lpstr>
      <vt:lpstr>Full text and task on the worksheet</vt:lpstr>
      <vt:lpstr>Extra / enrichment</vt:lpstr>
      <vt:lpstr>2 extra reading texts available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Fanélie Chartrain</dc:creator>
  <cp:lastModifiedBy>Fanélie Chartrain</cp:lastModifiedBy>
  <cp:revision>20</cp:revision>
  <dcterms:created xsi:type="dcterms:W3CDTF">2020-05-05T08:24:37Z</dcterms:created>
  <dcterms:modified xsi:type="dcterms:W3CDTF">2020-06-15T09:21:37Z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0x010100DC342EDAA85D1846BDA508A28141BC2B</vt:lpwstr>
  </property>
  <property fmtid="{D5CDD505-2E9C-101B-9397-08002B2CF9AE}" pid="3" name="Order">
    <vt:r8>538600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